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58" r:id="rId2"/>
    <p:sldId id="259" r:id="rId3"/>
    <p:sldId id="293" r:id="rId4"/>
    <p:sldId id="261" r:id="rId5"/>
    <p:sldId id="263" r:id="rId6"/>
    <p:sldId id="264" r:id="rId7"/>
    <p:sldId id="272" r:id="rId8"/>
    <p:sldId id="274" r:id="rId9"/>
    <p:sldId id="299" r:id="rId10"/>
    <p:sldId id="265" r:id="rId11"/>
    <p:sldId id="266" r:id="rId12"/>
    <p:sldId id="269" r:id="rId13"/>
    <p:sldId id="270" r:id="rId14"/>
    <p:sldId id="271" r:id="rId15"/>
    <p:sldId id="276" r:id="rId16"/>
    <p:sldId id="280" r:id="rId17"/>
    <p:sldId id="281" r:id="rId18"/>
    <p:sldId id="282" r:id="rId19"/>
    <p:sldId id="283" r:id="rId20"/>
    <p:sldId id="278" r:id="rId21"/>
    <p:sldId id="294" r:id="rId22"/>
    <p:sldId id="297" r:id="rId23"/>
    <p:sldId id="300" r:id="rId24"/>
    <p:sldId id="302" r:id="rId25"/>
    <p:sldId id="288" r:id="rId26"/>
    <p:sldId id="289" r:id="rId27"/>
    <p:sldId id="291" r:id="rId28"/>
    <p:sldId id="290" r:id="rId29"/>
    <p:sldId id="29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74" autoAdjust="0"/>
  </p:normalViewPr>
  <p:slideViewPr>
    <p:cSldViewPr>
      <p:cViewPr varScale="1">
        <p:scale>
          <a:sx n="64" d="100"/>
          <a:sy n="64" d="100"/>
        </p:scale>
        <p:origin x="-1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9912-CE00-4D9A-8A27-4994DE15E075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BAED6-1288-405F-AF79-6C5020561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BAED6-1288-405F-AF79-6C5020561C3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84F2838-EB83-4E0D-8A09-9069D46948F7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F96B0AA-B55D-4DA2-BB3B-5D59AC26E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2838-EB83-4E0D-8A09-9069D46948F7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B0AA-B55D-4DA2-BB3B-5D59AC26E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2838-EB83-4E0D-8A09-9069D46948F7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B0AA-B55D-4DA2-BB3B-5D59AC26E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4F2838-EB83-4E0D-8A09-9069D46948F7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96B0AA-B55D-4DA2-BB3B-5D59AC26E1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84F2838-EB83-4E0D-8A09-9069D46948F7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F96B0AA-B55D-4DA2-BB3B-5D59AC26E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2838-EB83-4E0D-8A09-9069D46948F7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B0AA-B55D-4DA2-BB3B-5D59AC26E1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2838-EB83-4E0D-8A09-9069D46948F7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B0AA-B55D-4DA2-BB3B-5D59AC26E1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4F2838-EB83-4E0D-8A09-9069D46948F7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96B0AA-B55D-4DA2-BB3B-5D59AC26E1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F2838-EB83-4E0D-8A09-9069D46948F7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B0AA-B55D-4DA2-BB3B-5D59AC26E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4F2838-EB83-4E0D-8A09-9069D46948F7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96B0AA-B55D-4DA2-BB3B-5D59AC26E1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4F2838-EB83-4E0D-8A09-9069D46948F7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96B0AA-B55D-4DA2-BB3B-5D59AC26E1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4F2838-EB83-4E0D-8A09-9069D46948F7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F96B0AA-B55D-4DA2-BB3B-5D59AC26E1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koray.ru/sverdlovskaya-oblast" TargetMode="External"/><Relationship Id="rId2" Type="http://schemas.openxmlformats.org/officeDocument/2006/relationships/hyperlink" Target="http://ekoray.ru/dostoprimechatelnosti-ural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972452" cy="2428868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Есть много  городов на свете, но мне милее 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свой …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429132"/>
            <a:ext cx="8229600" cy="242886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sz="6000" dirty="0" smtClean="0"/>
          </a:p>
          <a:p>
            <a:pPr>
              <a:buNone/>
            </a:pP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Козионова Е.А.                        </a:t>
            </a:r>
          </a:p>
          <a:p>
            <a:pPr>
              <a:buNone/>
            </a:pP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МАДОУ № 54</a:t>
            </a:r>
          </a:p>
          <a:p>
            <a:pPr>
              <a:buNone/>
            </a:pP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квалификационная категория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429256" y="5725676"/>
            <a:ext cx="25003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88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 charset="0"/>
                <a:ea typeface="Times New Roman" pitchFamily="18" charset="0"/>
              </a:rPr>
              <a:t>Кушва.   Стела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029" name="Picture 5" descr="https://encrypted-tbn2.gstatic.com/images?q=tbn:ANd9GcRgBqAFxLLtnHCRrCs8cgy7mbzSGexNlQBkw58-f5BF85iaxg9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1250" y="2001019"/>
            <a:ext cx="5366435" cy="3571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500042"/>
            <a:ext cx="3714776" cy="607223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то давно гора Благодать состояла из трех вершин. В наше время осталась только одна из них, на которой сооружена обзорная площадка.  Всего из горы извлекли больше 200 миллионов тонн руды.  </a:t>
            </a:r>
          </a:p>
          <a:p>
            <a:pPr marL="0" indent="0" fontAlgn="base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(фото)  Кушва.</a:t>
            </a:r>
          </a:p>
          <a:p>
            <a:pPr marL="0" indent="0" fontAlgn="base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Гора Благодать. </a:t>
            </a:r>
          </a:p>
          <a:p>
            <a:pPr marL="0" indent="0" fontAlgn="base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памятник вогулу Степану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Чумпину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часовенка. 1826год.</a:t>
            </a:r>
          </a:p>
          <a:p>
            <a:endParaRPr lang="ru-RU" dirty="0"/>
          </a:p>
        </p:txBody>
      </p:sp>
      <p:pic>
        <p:nvPicPr>
          <p:cNvPr id="72708" name="Рисунок 12" descr="Kushv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357562"/>
            <a:ext cx="2786082" cy="320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Рисунок 7" descr="http://im0-tub-ru.yandex.net/i?id=12057600-0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9" y="193011"/>
            <a:ext cx="4286280" cy="273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14884"/>
            <a:ext cx="7543824" cy="1928826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памятник Степану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Чумпину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являет собой чугунную тумбу с металлической чашей, над которой возвышается металлический язык огня. На памятнике есть надпись: «Вогул Степан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Чумпин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сожжен здесь в 1730 году» 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Тут же построена смотровая площадка, с которой можете полюбоваться  видом на город.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Рисунок 16" descr="http://im1-tub-ru.yandex.net/i?id=13180469-4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563503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Кушва. Памятник Степану Чумпину"/>
          <p:cNvPicPr>
            <a:picLocks noChangeAspect="1" noChangeArrowheads="1"/>
          </p:cNvPicPr>
          <p:nvPr/>
        </p:nvPicPr>
        <p:blipFill>
          <a:blip r:embed="rId3" cstate="print"/>
          <a:srcRect l="30909" t="30000" r="25454" b="46818"/>
          <a:stretch>
            <a:fillRect/>
          </a:stretch>
        </p:blipFill>
        <p:spPr bwMode="auto">
          <a:xfrm>
            <a:off x="5841075" y="2357430"/>
            <a:ext cx="302560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929198"/>
            <a:ext cx="8329642" cy="154475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Кушве вошло в традицию приезжать свадебным кортежам к памятнику основателя нашего города – Степану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Чумпину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Новобрачные защелкивают на ограде памятника замок  как символ  прочного брака, а ключ кидают в карьер.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Рисунок 28" descr="http://im0-tub-ru.yandex.net/i?id=426533298-0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7166"/>
            <a:ext cx="6303688" cy="416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857760"/>
            <a:ext cx="7686700" cy="16161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В городе действующая церковь  - Михаила Архангела, которую построили в 1892 году.   </a:t>
            </a:r>
          </a:p>
          <a:p>
            <a:pPr>
              <a:buNone/>
            </a:pPr>
            <a:r>
              <a:rPr lang="ru-RU" dirty="0" smtClean="0"/>
              <a:t>Самая почитаемая святыня в церкви -  икона «Неисчерпаемая Благодать».</a:t>
            </a:r>
            <a:endParaRPr lang="ru-RU" dirty="0"/>
          </a:p>
        </p:txBody>
      </p:sp>
      <p:pic>
        <p:nvPicPr>
          <p:cNvPr id="74758" name="Picture 6" descr="https://encrypted-tbn1.gstatic.com/images?q=tbn:ANd9GcSi5J-xPGPnFl4BGHvVeXBGrlyR7JgHXcHFm-sHRiMf-Rjo-GY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85728"/>
            <a:ext cx="5643602" cy="4661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4543428" cy="18573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 Кушве представляют интерес сумевшие сохранится старинные строения.</a:t>
            </a:r>
          </a:p>
          <a:p>
            <a:endParaRPr lang="ru-RU" dirty="0"/>
          </a:p>
        </p:txBody>
      </p:sp>
      <p:pic>
        <p:nvPicPr>
          <p:cNvPr id="79874" name="Рисунок 71" descr="Kushva6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 flipH="1">
            <a:off x="5715008" y="4572008"/>
            <a:ext cx="2766599" cy="182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Рисунок 73" descr="Kushva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786322"/>
            <a:ext cx="2765034" cy="188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 descr="https://encrypted-tbn0.gstatic.com/images?q=tbn:ANd9GcSHdCjLiwp591h3VsXityReo0jC0HbB9uZ1pf-MjzBW7Hln7eg6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85728"/>
            <a:ext cx="3420671" cy="2105028"/>
          </a:xfrm>
          <a:prstGeom prst="rect">
            <a:avLst/>
          </a:prstGeom>
          <a:noFill/>
        </p:spPr>
      </p:pic>
      <p:pic>
        <p:nvPicPr>
          <p:cNvPr id="79879" name="Picture 7" descr="https://encrypted-tbn3.gstatic.com/images?q=tbn:ANd9GcRdrkPneJV12OHzM9FUEGJaZXd8WpZLS6f2bYaUx5iGbJ2HQe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2428868"/>
            <a:ext cx="2798757" cy="2162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3114668" cy="59739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старой части город находится  улица Первомайская. До 1917 года она называлась Торговой. На  этой улице сохранилось  ещё и сегодня множество старых купеческих домов XIX — начала XX веков.  Эти  здания, много чего повидали  на своем веку.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4995" name="Рисунок 76" descr="Kushva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3850" y="214290"/>
            <a:ext cx="307580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Рисунок 77" descr="Kushva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8426" y="2643183"/>
            <a:ext cx="292246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Рисунок 56" descr="Kushva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572008"/>
            <a:ext cx="2833700" cy="212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8579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Облик старого города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8115328" cy="628652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Плотина завода                             Улица города 1956г.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Дворец культуры горняков                        Вид города 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7042" name="Рисунок 5" descr="Kushv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00438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Рисунок 8" descr="Kushv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71546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7" name="Picture 7" descr="https://encrypted-tbn1.gstatic.com/images?q=tbn:ANd9GcQhl6B7TigyKo21DbUDYXEMLmvxVPxx6ltduJMsg4YEGsMbqziB3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142984"/>
            <a:ext cx="3873985" cy="1943103"/>
          </a:xfrm>
          <a:prstGeom prst="rect">
            <a:avLst/>
          </a:prstGeom>
          <a:noFill/>
        </p:spPr>
      </p:pic>
      <p:pic>
        <p:nvPicPr>
          <p:cNvPr id="87049" name="Picture 9" descr="https://encrypted-tbn2.gstatic.com/images?q=tbn:ANd9GcTj1s3E5rPn0ujTvdGMfvC33wTwgWd5VQLCPhAZvCIFt-fWYvn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76502"/>
            <a:ext cx="3929090" cy="2363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1435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Облик старого города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8186766" cy="5902472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Улица Первомайская 1975г.         Вид  города сверху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</a:t>
            </a:r>
          </a:p>
          <a:p>
            <a:pPr>
              <a:buNone/>
            </a:pPr>
            <a:r>
              <a:rPr lang="ru-RU" dirty="0" smtClean="0"/>
              <a:t>           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Первомайская демонстрация 1957г.           1936г.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8066" name="Рисунок 17" descr="Kushva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7194" y="1500174"/>
            <a:ext cx="306162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Рисунок 19" descr="Kushva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429132"/>
            <a:ext cx="3357586" cy="194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Рисунок 7" descr="Kushv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357694"/>
            <a:ext cx="2690832" cy="201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1" name="Picture 7" descr="https://encrypted-tbn3.gstatic.com/images?q=tbn:ANd9GcQ1y8cfe-JPo5_Iv0EkJZisGs0nU_hNRFO0FWF6v465RCKLphA9h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084216"/>
            <a:ext cx="3571900" cy="2528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Облик старого города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Улица города 1980г.                 Улица города 1960</a:t>
            </a:r>
            <a:r>
              <a:rPr lang="ru-RU" dirty="0" smtClean="0"/>
              <a:t>г.</a:t>
            </a:r>
            <a:endParaRPr lang="ru-RU" dirty="0"/>
          </a:p>
        </p:txBody>
      </p:sp>
      <p:pic>
        <p:nvPicPr>
          <p:cNvPr id="90114" name="Рисунок 27" descr="Kushva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532" y="1571612"/>
            <a:ext cx="304489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Рисунок 51" descr="Kushva77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4643438" y="1575418"/>
            <a:ext cx="3286148" cy="210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6" descr="https://encrypted-tbn3.gstatic.com/images?q=tbn:ANd9GcT792RkPAE3zid1OQdFcTtFF7bcb53zTAbhtqGRCikDXoeVimq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929066"/>
            <a:ext cx="3131181" cy="2357454"/>
          </a:xfrm>
          <a:prstGeom prst="rect">
            <a:avLst/>
          </a:prstGeom>
          <a:noFill/>
        </p:spPr>
      </p:pic>
      <p:pic>
        <p:nvPicPr>
          <p:cNvPr id="90120" name="Picture 8" descr="https://encrypted-tbn1.gstatic.com/images?q=tbn:ANd9GcTLccROogs3drPiLcMSHtxwmWyxoMPj5Zk0d8XZqlYo1PpfC1c4LA"/>
          <p:cNvPicPr>
            <a:picLocks noChangeAspect="1" noChangeArrowheads="1"/>
          </p:cNvPicPr>
          <p:nvPr/>
        </p:nvPicPr>
        <p:blipFill>
          <a:blip r:embed="rId5" cstate="print"/>
          <a:srcRect l="3704" t="9867" r="7408" b="6648"/>
          <a:stretch>
            <a:fillRect/>
          </a:stretch>
        </p:blipFill>
        <p:spPr bwMode="auto">
          <a:xfrm>
            <a:off x="4286248" y="4036223"/>
            <a:ext cx="3714776" cy="2321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Современный город Кушва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329642" cy="5759596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воинам ВОВ                                     Улица города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000" dirty="0" smtClean="0"/>
              <a:t>Дворец культуры « Горняк»   </a:t>
            </a:r>
            <a:r>
              <a:rPr lang="ru-RU" dirty="0" smtClean="0"/>
              <a:t>       </a:t>
            </a:r>
            <a:r>
              <a:rPr lang="ru-RU" sz="2000" dirty="0" smtClean="0"/>
              <a:t>Вокзал « Станция Гороблагодатская»</a:t>
            </a:r>
            <a:endParaRPr lang="ru-RU" sz="2000" dirty="0"/>
          </a:p>
        </p:txBody>
      </p:sp>
      <p:pic>
        <p:nvPicPr>
          <p:cNvPr id="89093" name="Picture 5" descr="https://encrypted-tbn1.gstatic.com/images?q=tbn:ANd9GcRpdwV30KYX2MB2bBnLxIuv-BNGlIcx3cOUXwAFPttHpcyRMjR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4643446"/>
            <a:ext cx="4686353" cy="1952648"/>
          </a:xfrm>
          <a:prstGeom prst="rect">
            <a:avLst/>
          </a:prstGeom>
          <a:noFill/>
        </p:spPr>
      </p:pic>
      <p:pic>
        <p:nvPicPr>
          <p:cNvPr id="89095" name="Picture 7" descr="https://encrypted-tbn0.gstatic.com/images?q=tbn:ANd9GcRqep1bsnZsQfW_1uRtr9kdgUZR3MLAvjmJFxa7AKNEeaXU2sr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714883"/>
            <a:ext cx="2909890" cy="1997835"/>
          </a:xfrm>
          <a:prstGeom prst="rect">
            <a:avLst/>
          </a:prstGeom>
          <a:noFill/>
        </p:spPr>
      </p:pic>
      <p:pic>
        <p:nvPicPr>
          <p:cNvPr id="89097" name="Picture 9" descr="http://gorod-com.ru/_ph/6/2/9764438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214422"/>
            <a:ext cx="3738557" cy="2803918"/>
          </a:xfrm>
          <a:prstGeom prst="rect">
            <a:avLst/>
          </a:prstGeom>
          <a:noFill/>
        </p:spPr>
      </p:pic>
      <p:pic>
        <p:nvPicPr>
          <p:cNvPr id="4098" name="Рисунок 25" descr="http://im5-tub-ru.yandex.net/i?id=219585872-2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285860"/>
            <a:ext cx="385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0628" y="248947"/>
            <a:ext cx="3786214" cy="60016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Кушва в переводе с коми-пермяцкого — голая вода. Кушва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 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небольшой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B77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 pitchFamily="18" charset="0"/>
                <a:hlinkClick r:id="rId2" tooltip="Достопримечательности Урала"/>
              </a:rPr>
              <a:t>уральский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   городок  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B77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  <a:ea typeface="Times New Roman" pitchFamily="18" charset="0"/>
                <a:hlinkClick r:id="rId3" tooltip="Свердловская область"/>
              </a:rPr>
              <a:t>Свердловской области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 основанный в 1735 году. Население —  </a:t>
            </a:r>
            <a:r>
              <a:rPr lang="ru-RU" sz="24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около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40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 000 человек.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Город Кушва появился в 1735 году в связи с тем, что открылось богатое месторождени</a:t>
            </a:r>
            <a:r>
              <a:rPr lang="ru-RU" sz="240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железной руды, которое было найдено на горе Благодать.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6147" name="Picture 3" descr="https://encrypted-tbn2.gstatic.com/images?q=tbn:ANd9GcQ_p35Rq3cIKNpQHLyt31ANsgkauN10JQMDqHt7k68FxKxgvWT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28"/>
            <a:ext cx="2286016" cy="2854677"/>
          </a:xfrm>
          <a:prstGeom prst="rect">
            <a:avLst/>
          </a:prstGeom>
          <a:noFill/>
        </p:spPr>
      </p:pic>
      <p:pic>
        <p:nvPicPr>
          <p:cNvPr id="2050" name="Рисунок 16" descr="Карта окрестностей города Кушва от НаКарте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357562"/>
            <a:ext cx="3810383" cy="313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Современный город Кушва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61672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города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1138" name="Picture 2" descr="https://encrypted-tbn3.gstatic.com/images?q=tbn:ANd9GcTVxWnOlqyamSuDLeyhgnEv4R11Bz-LTq09x5DIh9oYFOUaLd9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2466975" cy="1847851"/>
          </a:xfrm>
          <a:prstGeom prst="rect">
            <a:avLst/>
          </a:prstGeom>
          <a:noFill/>
        </p:spPr>
      </p:pic>
      <p:pic>
        <p:nvPicPr>
          <p:cNvPr id="3078" name="Рисунок 31" descr="Куш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857628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82" descr="Kushva79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357818" y="1000108"/>
            <a:ext cx="3190904" cy="216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10" descr="Куш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929066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34" descr="Кушв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1000108"/>
            <a:ext cx="2166946" cy="216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Рисунок 19" descr="http://im7-tub-ru.yandex.net/i?id=629817456-01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000504"/>
            <a:ext cx="3186120" cy="214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Современный город Кушва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401080" cy="561672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Пушка, образца 1852г.     Школа №3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Пляж города                              Здание управления шахтами    </a:t>
            </a:r>
            <a:r>
              <a:rPr lang="ru-RU" dirty="0" smtClean="0"/>
              <a:t>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</a:t>
            </a:r>
            <a:endParaRPr lang="ru-RU" dirty="0"/>
          </a:p>
        </p:txBody>
      </p:sp>
      <p:pic>
        <p:nvPicPr>
          <p:cNvPr id="4098" name="Рисунок 40" descr="Куш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28604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13" descr="Пляж на истринском вдх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929066"/>
            <a:ext cx="3419485" cy="256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im3-tub-ru.yandex.net/i?id=299326198-6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285860"/>
            <a:ext cx="2952784" cy="2214588"/>
          </a:xfrm>
          <a:prstGeom prst="rect">
            <a:avLst/>
          </a:prstGeom>
          <a:noFill/>
        </p:spPr>
      </p:pic>
      <p:pic>
        <p:nvPicPr>
          <p:cNvPr id="7172" name="Picture 4" descr="http://im6-tub-ru.yandex.net/i?id=1116979557-50-72&amp;n=21"/>
          <p:cNvPicPr>
            <a:picLocks noChangeAspect="1" noChangeArrowheads="1"/>
          </p:cNvPicPr>
          <p:nvPr/>
        </p:nvPicPr>
        <p:blipFill>
          <a:blip r:embed="rId5" cstate="print"/>
          <a:srcRect l="1426" b="12499"/>
          <a:stretch>
            <a:fillRect/>
          </a:stretch>
        </p:blipFill>
        <p:spPr bwMode="auto">
          <a:xfrm>
            <a:off x="4143372" y="3929066"/>
            <a:ext cx="3791604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Современный город Кушва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857232"/>
            <a:ext cx="8215370" cy="561672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Магазин 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Карина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                 Улица Магистрал</a:t>
            </a:r>
            <a:r>
              <a:rPr lang="ru-RU" b="1" dirty="0" smtClean="0"/>
              <a:t>ьная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Здание школы № 1                            Улица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Строителей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0" name="Picture 2" descr="Фото дня от 15 апреля 2014 г. г. Автор: tu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071942"/>
            <a:ext cx="3429024" cy="2575578"/>
          </a:xfrm>
          <a:prstGeom prst="rect">
            <a:avLst/>
          </a:prstGeom>
          <a:noFill/>
        </p:spPr>
      </p:pic>
      <p:pic>
        <p:nvPicPr>
          <p:cNvPr id="48132" name="Picture 4" descr="http://img.kushva-online.ru/archive/day_scene/2014/04/5ba864b513612a07a19de64b88a59087_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357298"/>
            <a:ext cx="2071702" cy="2071702"/>
          </a:xfrm>
          <a:prstGeom prst="rect">
            <a:avLst/>
          </a:prstGeom>
          <a:noFill/>
        </p:spPr>
      </p:pic>
      <p:pic>
        <p:nvPicPr>
          <p:cNvPr id="48134" name="Picture 6" descr="Фото дня от 7 апреля 2014 г. г. Автор: tum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357298"/>
            <a:ext cx="2844876" cy="2143140"/>
          </a:xfrm>
          <a:prstGeom prst="rect">
            <a:avLst/>
          </a:prstGeom>
          <a:noFill/>
        </p:spPr>
      </p:pic>
      <p:pic>
        <p:nvPicPr>
          <p:cNvPr id="6146" name="Рисунок 13" descr="http://im3-tub-ru.yandex.net/i?id=333639514-4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071942"/>
            <a:ext cx="3487126" cy="246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Современный город Кушва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115328" cy="568815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      Спортивный комплекс « Горняк»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Здание Администрации города         Памятник « Европа - Азия 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</a:t>
            </a:r>
            <a:endParaRPr lang="ru-RU" dirty="0"/>
          </a:p>
        </p:txBody>
      </p:sp>
      <p:pic>
        <p:nvPicPr>
          <p:cNvPr id="7170" name="Рисунок 10" descr="http://im1-tub-ru.yandex.net/i?id=346350414-11-72&amp;n=21"/>
          <p:cNvPicPr>
            <a:picLocks noChangeAspect="1" noChangeArrowheads="1"/>
          </p:cNvPicPr>
          <p:nvPr/>
        </p:nvPicPr>
        <p:blipFill>
          <a:blip r:embed="rId2" cstate="print"/>
          <a:srcRect r="2703" b="14286"/>
          <a:stretch>
            <a:fillRect/>
          </a:stretch>
        </p:blipFill>
        <p:spPr bwMode="auto">
          <a:xfrm>
            <a:off x="500034" y="4071942"/>
            <a:ext cx="3214710" cy="229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4" descr="http://im0-tub-ru.yandex.net/i?id=845752610-3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14422"/>
            <a:ext cx="2857507" cy="214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1" descr="http://im0-tub-ru.yandex.net/i?id=769541623-45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000504"/>
            <a:ext cx="3214710" cy="24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8" descr="Куш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785794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3400420" cy="6259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городской площади располагается  величественный памятник  борцам за власть Советов. Он представляет красноармейца в шинели и буденовке с возвышенной над головой саблей и приурочен событиям Гражданской войны. Здесь на главной площади города проходят массовые народные гуляния.</a:t>
            </a:r>
          </a:p>
          <a:p>
            <a:endParaRPr lang="ru-RU" dirty="0"/>
          </a:p>
        </p:txBody>
      </p:sp>
      <p:pic>
        <p:nvPicPr>
          <p:cNvPr id="4" name="Picture 2" descr="https://encrypted-tbn0.gstatic.com/images?q=tbn:ANd9GcTFEWCc6X9KpyIjbJGCUCo0Hj90NE-M4PbP15Rfdj87ElZq3dAEw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929066"/>
            <a:ext cx="3893370" cy="2595580"/>
          </a:xfrm>
          <a:prstGeom prst="rect">
            <a:avLst/>
          </a:prstGeom>
          <a:noFill/>
        </p:spPr>
      </p:pic>
      <p:pic>
        <p:nvPicPr>
          <p:cNvPr id="9218" name="Picture 2" descr="http://im6-tub-ru.yandex.net/i?id=345692686-5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28604"/>
            <a:ext cx="4822065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429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Земляки - герои  ВОВ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7467600" cy="5759596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Младший  лейтенант танковых войск  </a:t>
            </a: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        </a:t>
            </a:r>
            <a:r>
              <a:rPr lang="ru-RU" b="1" dirty="0" smtClean="0"/>
              <a:t>Бесчастнов</a:t>
            </a:r>
          </a:p>
          <a:p>
            <a:pPr>
              <a:buNone/>
            </a:pPr>
            <a:r>
              <a:rPr lang="ru-RU" b="1" dirty="0" smtClean="0"/>
              <a:t>Александр  Матвеевич                    Праздник</a:t>
            </a:r>
          </a:p>
          <a:p>
            <a:pPr>
              <a:buNone/>
            </a:pPr>
            <a:r>
              <a:rPr lang="ru-RU" b="1" dirty="0" smtClean="0"/>
              <a:t>                                                       « День Победы»</a:t>
            </a:r>
            <a:endParaRPr lang="ru-RU" b="1" dirty="0"/>
          </a:p>
        </p:txBody>
      </p:sp>
      <p:pic>
        <p:nvPicPr>
          <p:cNvPr id="40962" name="Picture 2" descr="http://iremember.ru/tankers/beschastnov/beschastnov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3116"/>
            <a:ext cx="3143232" cy="4264318"/>
          </a:xfrm>
          <a:prstGeom prst="rect">
            <a:avLst/>
          </a:prstGeom>
          <a:noFill/>
        </p:spPr>
      </p:pic>
      <p:pic>
        <p:nvPicPr>
          <p:cNvPr id="40964" name="Picture 4" descr="https://encrypted-tbn3.gstatic.com/images?q=tbn:ANd9GcSiqDKK2qxPYHF25qwkr7sHtvDEqvZdzpQfRisADnrF5YBiIhy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0"/>
            <a:ext cx="1214446" cy="1214446"/>
          </a:xfrm>
          <a:prstGeom prst="rect">
            <a:avLst/>
          </a:prstGeom>
          <a:noFill/>
        </p:spPr>
      </p:pic>
      <p:pic>
        <p:nvPicPr>
          <p:cNvPr id="40966" name="Picture 6" descr="https://encrypted-tbn2.gstatic.com/images?q=tbn:ANd9GcTj4SRB7vGtML6wbyCihpezVKdLhorfxEIrln37VshDI_xUEF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2786058"/>
            <a:ext cx="4683795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                  Земляки - герои  ВОВ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329642" cy="547384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                  Кудрин Дмитрий </a:t>
            </a:r>
            <a:r>
              <a:rPr lang="ru-RU" b="1" dirty="0" err="1" smtClean="0"/>
              <a:t>Феопемтович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</a:t>
            </a:r>
            <a:r>
              <a:rPr lang="ru-RU" b="1" dirty="0" smtClean="0"/>
              <a:t>Почётный караул – 9 мая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Рогозин </a:t>
            </a:r>
          </a:p>
          <a:p>
            <a:pPr>
              <a:buNone/>
            </a:pPr>
            <a:r>
              <a:rPr lang="ru-RU" b="1" dirty="0" smtClean="0"/>
              <a:t>Анатолий </a:t>
            </a:r>
          </a:p>
          <a:p>
            <a:pPr>
              <a:buNone/>
            </a:pPr>
            <a:r>
              <a:rPr lang="ru-RU" b="1" dirty="0" smtClean="0"/>
              <a:t>Васильевич</a:t>
            </a:r>
          </a:p>
        </p:txBody>
      </p:sp>
      <p:pic>
        <p:nvPicPr>
          <p:cNvPr id="6" name="Picture 2" descr="https://encrypted-tbn3.gstatic.com/images?q=tbn:ANd9GcSiqDKK2qxPYHF25qwkr7sHtvDEqvZdzpQfRisADnrF5YBiIhy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214290"/>
            <a:ext cx="1143008" cy="1143008"/>
          </a:xfrm>
          <a:prstGeom prst="rect">
            <a:avLst/>
          </a:prstGeom>
          <a:noFill/>
        </p:spPr>
      </p:pic>
      <p:pic>
        <p:nvPicPr>
          <p:cNvPr id="39940" name="Picture 4" descr="https://encrypted-tbn3.gstatic.com/images?q=tbn:ANd9GcS65B_Bhoqu6XD6Ii_UhoDvB2k3CNc-TDj6DZwmXT3t_oygrEP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4339" y="3071810"/>
            <a:ext cx="3624188" cy="2714644"/>
          </a:xfrm>
          <a:prstGeom prst="rect">
            <a:avLst/>
          </a:prstGeom>
          <a:noFill/>
        </p:spPr>
      </p:pic>
      <p:pic>
        <p:nvPicPr>
          <p:cNvPr id="39942" name="Picture 6" descr="https://encrypted-tbn3.gstatic.com/images?q=tbn:ANd9GcSx9iadtHOWFmHNY4KsN89OLbyFTUzLXEpjnm6YmeKCkOAXJFd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7166"/>
            <a:ext cx="2033592" cy="2905132"/>
          </a:xfrm>
          <a:prstGeom prst="rect">
            <a:avLst/>
          </a:prstGeom>
          <a:noFill/>
        </p:spPr>
      </p:pic>
      <p:pic>
        <p:nvPicPr>
          <p:cNvPr id="39944" name="Picture 8" descr="https://encrypted-tbn2.gstatic.com/images?q=tbn:ANd9GcQu1iL87nLzPBayZJ7WElzGK77mVz5GosCEmY_OcmiP42rBSHz5X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3500438"/>
            <a:ext cx="2428892" cy="3068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Земляки - герои  ВОВ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Рыжов Александр Дмитриевич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https://encrypted-tbn1.gstatic.com/images?q=tbn:ANd9GcSsUdTRJym8eKXWL0uQ9KhStLSoLZfxzS_-7wal7jLwKVi789Ca6g"/>
          <p:cNvPicPr>
            <a:picLocks noChangeAspect="1" noChangeArrowheads="1"/>
          </p:cNvPicPr>
          <p:nvPr/>
        </p:nvPicPr>
        <p:blipFill>
          <a:blip r:embed="rId2" cstate="print"/>
          <a:srcRect l="16198" t="1966"/>
          <a:stretch>
            <a:fillRect/>
          </a:stretch>
        </p:blipFill>
        <p:spPr bwMode="auto">
          <a:xfrm>
            <a:off x="4500562" y="2214554"/>
            <a:ext cx="4065491" cy="3562363"/>
          </a:xfrm>
          <a:prstGeom prst="rect">
            <a:avLst/>
          </a:prstGeom>
          <a:noFill/>
        </p:spPr>
      </p:pic>
      <p:pic>
        <p:nvPicPr>
          <p:cNvPr id="44034" name="Picture 2" descr="https://encrypted-tbn3.gstatic.com/images?q=tbn:ANd9GcS3ldOKXLXCFsIPDgPqA61h04rZKXtvuMkeC8Zo3Jm6QACwnrd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28750"/>
            <a:ext cx="3071834" cy="4300570"/>
          </a:xfrm>
          <a:prstGeom prst="rect">
            <a:avLst/>
          </a:prstGeom>
          <a:noFill/>
        </p:spPr>
      </p:pic>
      <p:pic>
        <p:nvPicPr>
          <p:cNvPr id="6" name="Picture 4" descr="https://encrypted-tbn3.gstatic.com/images?q=tbn:ANd9GcSiqDKK2qxPYHF25qwkr7sHtvDEqvZdzpQfRisADnrF5YBiIhy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85728"/>
            <a:ext cx="1500198" cy="1406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214842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Земляки – герои – интернационалисты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401080" cy="618822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Горбачевский </a:t>
            </a:r>
          </a:p>
          <a:p>
            <a:pPr>
              <a:buNone/>
            </a:pPr>
            <a:r>
              <a:rPr lang="ru-RU" b="1" dirty="0" smtClean="0"/>
              <a:t>Александр Сергеевич</a:t>
            </a:r>
            <a:r>
              <a:rPr lang="ru-RU" dirty="0" smtClean="0"/>
              <a:t>                      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                                                               Почётный караул.</a:t>
            </a:r>
          </a:p>
          <a:p>
            <a:pPr>
              <a:buNone/>
            </a:pPr>
            <a:r>
              <a:rPr lang="ru-RU" b="1" dirty="0" smtClean="0"/>
              <a:t>                                                    </a:t>
            </a:r>
            <a:r>
              <a:rPr lang="ru-RU" sz="2000" b="1" dirty="0" smtClean="0"/>
              <a:t>Мемориал воинам - афганцам </a:t>
            </a:r>
            <a:endParaRPr lang="ru-RU" sz="2000" b="1" dirty="0"/>
          </a:p>
        </p:txBody>
      </p:sp>
      <p:pic>
        <p:nvPicPr>
          <p:cNvPr id="43010" name="Picture 2" descr="https://encrypted-tbn2.gstatic.com/images?q=tbn:ANd9GcSsv2G5itQpKGYMXjqyFICI3ciISHEyMPPMzcw1L6PiAeLOzDJ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214686"/>
            <a:ext cx="3728243" cy="2792585"/>
          </a:xfrm>
          <a:prstGeom prst="rect">
            <a:avLst/>
          </a:prstGeom>
          <a:noFill/>
        </p:spPr>
      </p:pic>
      <p:pic>
        <p:nvPicPr>
          <p:cNvPr id="43012" name="Picture 4" descr="https://encrypted-tbn3.gstatic.com/images?q=tbn:ANd9GcSiqDKK2qxPYHF25qwkr7sHtvDEqvZdzpQfRisADnrF5YBiIhy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071546"/>
            <a:ext cx="1500198" cy="1406436"/>
          </a:xfrm>
          <a:prstGeom prst="rect">
            <a:avLst/>
          </a:prstGeom>
          <a:noFill/>
        </p:spPr>
      </p:pic>
      <p:pic>
        <p:nvPicPr>
          <p:cNvPr id="43016" name="Picture 8" descr="https://encrypted-tbn2.gstatic.com/images?q=tbn:ANd9GcRUGbg8oXhjD89DqjmWfsoKhX9Tj-bKZD9QK-VF3DacrZk2Ae5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572008"/>
            <a:ext cx="2786082" cy="2086873"/>
          </a:xfrm>
          <a:prstGeom prst="rect">
            <a:avLst/>
          </a:prstGeom>
          <a:noFill/>
        </p:spPr>
      </p:pic>
      <p:pic>
        <p:nvPicPr>
          <p:cNvPr id="43018" name="Picture 10" descr="http://ppt4web.ru/images/9703/87932/310/img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357298"/>
            <a:ext cx="3913692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74638"/>
            <a:ext cx="442437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День Победы!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500702"/>
            <a:ext cx="7467600" cy="97325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Победы отмечают и в нашем городе. Возлагают цветы, благодарят ветеранов ВОВ за свободу.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6" name="Picture 2" descr="https://encrypted-tbn2.gstatic.com/images?q=tbn:ANd9GcT8-XxsSCGtbLAZ5dt53HMbjVL_SNLPZxoxl19JVq0tiFZRQg0Def03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0008"/>
            <a:ext cx="3000396" cy="2250298"/>
          </a:xfrm>
          <a:prstGeom prst="rect">
            <a:avLst/>
          </a:prstGeom>
          <a:noFill/>
        </p:spPr>
      </p:pic>
      <p:pic>
        <p:nvPicPr>
          <p:cNvPr id="1026" name="Picture 2" descr="http://im2-tub-ru.yandex.net/i?id=26657198-5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785794"/>
            <a:ext cx="3190884" cy="2393163"/>
          </a:xfrm>
          <a:prstGeom prst="rect">
            <a:avLst/>
          </a:prstGeom>
          <a:noFill/>
        </p:spPr>
      </p:pic>
      <p:pic>
        <p:nvPicPr>
          <p:cNvPr id="1028" name="Picture 4" descr="http://im5-tub-ru.yandex.net/i?id=135589406-6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429000"/>
            <a:ext cx="3090869" cy="2042424"/>
          </a:xfrm>
          <a:prstGeom prst="rect">
            <a:avLst/>
          </a:prstGeom>
          <a:noFill/>
        </p:spPr>
      </p:pic>
      <p:pic>
        <p:nvPicPr>
          <p:cNvPr id="1030" name="Picture 6" descr="http://im1-tub-ru.yandex.net/i?id=147639011-52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857496"/>
            <a:ext cx="3500447" cy="2333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Флаг и герб города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204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Флаг города                                             Герб города</a:t>
            </a:r>
            <a:endParaRPr lang="ru-RU" dirty="0"/>
          </a:p>
        </p:txBody>
      </p:sp>
      <p:pic>
        <p:nvPicPr>
          <p:cNvPr id="1026" name="Picture 2" descr="Флаг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85720" y="2428868"/>
            <a:ext cx="3931786" cy="260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encrypted-tbn1.gstatic.com/images?q=tbn:ANd9GcTnEWel1ED77Ec1OzYmQnHxM-NXR39XNQ_tsrfAziYBb56rKf6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285992"/>
            <a:ext cx="2428892" cy="3826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rgbClr val="FF0000"/>
                </a:solidFill>
              </a:rPr>
              <a:t>Кушва</a:t>
            </a:r>
            <a:br>
              <a:rPr lang="ru-RU" sz="4900" dirty="0" smtClean="0">
                <a:solidFill>
                  <a:srgbClr val="FF0000"/>
                </a:solidFill>
              </a:rPr>
            </a:br>
            <a:r>
              <a:rPr lang="ru-RU" sz="4900" dirty="0" smtClean="0">
                <a:solidFill>
                  <a:srgbClr val="FF0000"/>
                </a:solidFill>
              </a:rPr>
              <a:t> Карьер на горе Благодать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7" name="Picture 1" descr="%D0%BA%D1%83%D1%88%D0%B2%D0%B0-%D0%BA%D0%B0%D1%80%D1%8C%D0%B5%D1%80-%D0%B3%D0%BE%D1%80%D0%B0-%D0%B1%D0%BB%D0%B0%D0%B3%D0%BE%D0%B4%D0%B0%D1%82%D1%8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828680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571480"/>
            <a:ext cx="4257676" cy="5831034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подножия горы построили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Кушвинский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чугуноплавильный завод.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Первыми о  месторождении железной руды узнали  вогулы-манси. В 1735 году они показали её  Василию Никитичу Татищеву. Он назвал  эту  гору в честь императрицы Анны Иоанновны: «Я, видя, что оное сокровище подлинно можно благодатью назвать,  которое значит собственно имя ее Императорского Величества. </a:t>
            </a:r>
          </a:p>
          <a:p>
            <a:pPr marL="0" indent="0" fontAlgn="base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(«Благодать» —  так переводится имя Анна с древнееврейского языка 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Васнецов. Гора Благод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642918"/>
            <a:ext cx="3977096" cy="515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28604"/>
            <a:ext cx="41434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dirty="0" smtClean="0"/>
              <a:t>О нашей горе </a:t>
            </a:r>
            <a:r>
              <a:rPr lang="ru-RU" sz="2400" dirty="0"/>
              <a:t>рассказывается в одном из сказов П.П. Бажова: «А в те годы самый большой разговор был о горе Благодати. Какой-то, сказывают, охотник </a:t>
            </a:r>
            <a:r>
              <a:rPr lang="ru-RU" sz="2400" dirty="0" smtClean="0"/>
              <a:t>принёс </a:t>
            </a:r>
            <a:r>
              <a:rPr lang="ru-RU" sz="2400" dirty="0"/>
              <a:t>камешки с этой горы в наш город и показал горному начальству. Те видят — железная руда самого высокого сорту, живо нарядили знающих людей поглядеть на место. Оказалось — вся гора из сплошной руды».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3554" name="Picture 2" descr="http://im5-tub-ru.yandex.net/i?id=525039780-3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1673" y="1714488"/>
            <a:ext cx="3855777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00042"/>
            <a:ext cx="350046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Гороблагодатский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рудник – главное горнодобывающее предприятие нашего города.    Добыча железной руды  ведётся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подземным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открытым способом.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Шахта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Южная»  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(фото)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7828" name="Picture 4" descr="https://encrypted-tbn2.gstatic.com/images?q=tbn:ANd9GcSjTFD1yr7cBxpXj4rSzLu_EoCLHgKkaKJZ2-UXb7BECPNq4Vgr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357562"/>
            <a:ext cx="4286280" cy="3210575"/>
          </a:xfrm>
          <a:prstGeom prst="rect">
            <a:avLst/>
          </a:prstGeom>
          <a:noFill/>
        </p:spPr>
      </p:pic>
      <p:pic>
        <p:nvPicPr>
          <p:cNvPr id="77830" name="Picture 6" descr="https://encrypted-tbn2.gstatic.com/images?q=tbn:ANd9GcQ5MgnLsW02ib4FKtSiNjd3Ft510rpEEIAToMOqQvIEDPnrNvEz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11213"/>
            <a:ext cx="4429156" cy="2910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3328982" cy="5759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Руда поступает на дробильно-обогатительные фабрики. На фабриках руду  обогащают магнитом  и спекают. </a:t>
            </a: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Гороблагодатский рудник входят  предприятия:  три карьера, шахты — «Южная», «Северная», три обогатительные фабрики.</a:t>
            </a:r>
          </a:p>
          <a:p>
            <a:pPr marL="0" indent="0">
              <a:buFont typeface="Wingdings" pitchFamily="2" charset="2"/>
              <a:buChar char="v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ДОФ 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фото)</a:t>
            </a:r>
          </a:p>
          <a:p>
            <a:endParaRPr lang="ru-RU" dirty="0"/>
          </a:p>
        </p:txBody>
      </p:sp>
      <p:pic>
        <p:nvPicPr>
          <p:cNvPr id="78850" name="Рисунок 64" descr="Kushva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7211" y="733396"/>
            <a:ext cx="4083879" cy="533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2400288" cy="5902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Ещё совсем недавно можно было  посмотреть на работу  воздушно-канатной дороги, по которой добытая на горе Благодати руда двигалась  на завод. 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946" name="Picture 2" descr="Воздушно-канатная дорога в Кушв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85728"/>
            <a:ext cx="4071966" cy="613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423</TotalTime>
  <Words>645</Words>
  <Application>Microsoft Office PowerPoint</Application>
  <PresentationFormat>Экран (4:3)</PresentationFormat>
  <Paragraphs>144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Эркер</vt:lpstr>
      <vt:lpstr>Есть много  городов на свете, но мне милее  свой …</vt:lpstr>
      <vt:lpstr>Слайд 2</vt:lpstr>
      <vt:lpstr>Флаг и герб города</vt:lpstr>
      <vt:lpstr>Кушва  Карьер на горе Благодать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Облик старого города</vt:lpstr>
      <vt:lpstr>Облик старого города</vt:lpstr>
      <vt:lpstr>Облик старого города</vt:lpstr>
      <vt:lpstr>Современный город Кушва</vt:lpstr>
      <vt:lpstr>Современный город Кушва</vt:lpstr>
      <vt:lpstr>Современный город Кушва</vt:lpstr>
      <vt:lpstr>Современный город Кушва</vt:lpstr>
      <vt:lpstr>Современный город Кушва</vt:lpstr>
      <vt:lpstr>Слайд 24</vt:lpstr>
      <vt:lpstr>Земляки - герои  ВОВ</vt:lpstr>
      <vt:lpstr>                   Земляки - герои  ВОВ</vt:lpstr>
      <vt:lpstr>Земляки - герои  ВОВ</vt:lpstr>
      <vt:lpstr>  Земляки – герои – интернационалисты </vt:lpstr>
      <vt:lpstr>День Победы!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57</cp:revision>
  <dcterms:created xsi:type="dcterms:W3CDTF">2014-04-22T01:40:53Z</dcterms:created>
  <dcterms:modified xsi:type="dcterms:W3CDTF">2014-05-18T14:49:52Z</dcterms:modified>
</cp:coreProperties>
</file>